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FA3220-45D1-4EA6-914F-B2860C866847}">
  <a:tblStyle styleId="{95FA3220-45D1-4EA6-914F-B2860C86684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6096ca2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96096ca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a53bef7d3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a53bef7d3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a53bef7d3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a53bef7d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a53bef7d3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a53bef7d3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a53bef7d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a53bef7d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832a361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9832a361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a53bef7d3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9a53bef7d3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a53bef7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9a53bef7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a53bef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9a53bef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a53bef7d3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a53bef7d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a53bef7d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a53bef7d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a53bef7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9a53bef7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a53bef7d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a53bef7d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a53bef7d3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9a53bef7d3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a53bef7d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a53bef7d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a53bef7d3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a53bef7d3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a53bef7d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a53bef7d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a53bef7d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9a53bef7d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a53bef7d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a53bef7d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a53bef7d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a53bef7d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a53bef7d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a53bef7d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a53bef7d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a53bef7d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53bef7d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a53bef7d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9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20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www.tutorialspoint.com/r/r_if_else_statement.ht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hyperlink" Target="https://www.statmethods.net/stats/power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hyperlink" Target="https://swcarpentry.github.io/r-novice-inflammation/02-func-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image" Target="../media/image2.jp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-flair.training/blogs/object-oriented-programming-in-r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A3.ba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Objects and Operations</a:t>
            </a:r>
            <a:endParaRPr/>
          </a:p>
        </p:txBody>
      </p:sp>
      <p:sp>
        <p:nvSpPr>
          <p:cNvPr id="103" name="Google Shape;103;p25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Sabah Ul-Hasan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Credit: Huitian Dao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Statistical Analyses (2+3 demo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6" name="Google Shape;186;p3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8" name="Google Shape;188;p34"/>
          <p:cNvGraphicFramePr/>
          <p:nvPr/>
        </p:nvGraphicFramePr>
        <p:xfrm>
          <a:off x="301113" y="86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{95FA3220-45D1-4EA6-914F-B2860C866847}</a:tableStyleId>
              </a:tblPr>
              <a:tblGrid>
                <a:gridCol w="1550150"/>
                <a:gridCol w="3824500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Logical operators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 	&gt;=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   	Greater or equal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	&lt;=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   	         Less or equal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==	!=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Equal to    	Not equal to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!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|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&amp;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isTrue()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 … is true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Statistical Analyses (2+3 demo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94" name="Google Shape;194;p35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6" name="Google Shape;196;p35"/>
          <p:cNvGraphicFramePr/>
          <p:nvPr/>
        </p:nvGraphicFramePr>
        <p:xfrm>
          <a:off x="218350" y="88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{95FA3220-45D1-4EA6-914F-B2860C866847}</a:tableStyleId>
              </a:tblPr>
              <a:tblGrid>
                <a:gridCol w="2085975"/>
                <a:gridCol w="490537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Absolute value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sqrt()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Square root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ceiling()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Ceiling(3.457) is 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Floor(3.457) is 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trunc()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Trunc(5.99) is 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Round(3.457, digits=2) is 3.48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Signif(3.475, digits=2) is 3.5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sin()   cos()  tan()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Trigonometric functions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log()  log10()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Natural logarithm or common logarithm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exp()</a:t>
                      </a:r>
                      <a:endParaRPr b="1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e^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Something Old (Loops), Something New (Conditionals)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2" name="Google Shape;202;p3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Something Old (Loops), Something New (Conditionals)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9" name="Google Shape;209;p3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36" y="1003349"/>
            <a:ext cx="7638727" cy="381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25" y="808625"/>
            <a:ext cx="8413774" cy="4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/>
          <p:nvPr>
            <p:ph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2+3 demo cnt’d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79850" y="4663225"/>
            <a:ext cx="547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https://www.tutorialspoint.com/r/r_if_else_statement.htm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3563"/>
            <a:ext cx="8839200" cy="343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0"/>
          <p:cNvSpPr txBox="1"/>
          <p:nvPr>
            <p:ph type="title"/>
          </p:nvPr>
        </p:nvSpPr>
        <p:spPr>
          <a:xfrm>
            <a:off x="372850" y="436600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Think-Pair-Share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Open HW 3, complete A3.ba in pairs (or 3s)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32" name="Google Shape;23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 rotWithShape="1">
          <a:blip r:embed="rId3">
            <a:alphaModFix/>
          </a:blip>
          <a:srcRect b="7952" l="0" r="0" t="0"/>
          <a:stretch/>
        </p:blipFill>
        <p:spPr>
          <a:xfrm>
            <a:off x="5787700" y="514950"/>
            <a:ext cx="2882350" cy="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A3.bb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Applying R to Biology</a:t>
            </a:r>
            <a:endParaRPr/>
          </a:p>
        </p:txBody>
      </p:sp>
      <p:sp>
        <p:nvSpPr>
          <p:cNvPr id="239" name="Google Shape;239;p41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Sabah Ul-Hasan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Credit: Huitian Dao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240" name="Google Shape;24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Experimental Design - What goes into it?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46" name="Google Shape;246;p4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200" y="213725"/>
            <a:ext cx="2220750" cy="30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2"/>
          <p:cNvSpPr txBox="1"/>
          <p:nvPr/>
        </p:nvSpPr>
        <p:spPr>
          <a:xfrm>
            <a:off x="110825" y="4663225"/>
            <a:ext cx="642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https://www.statmethods.net/stats/power.html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50" name="Google Shape;250;p42"/>
          <p:cNvSpPr txBox="1"/>
          <p:nvPr>
            <p:ph idx="4294967295" type="body"/>
          </p:nvPr>
        </p:nvSpPr>
        <p:spPr>
          <a:xfrm>
            <a:off x="218350" y="534600"/>
            <a:ext cx="7536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Garbage in, garbage out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Controls: Negative and positive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Sample size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Validation and reproducibility (ie Github repos and script)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Putting thought into it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Batch effects, confirmation bias, </a:t>
            </a:r>
            <a:r>
              <a:rPr lang="en">
                <a:solidFill>
                  <a:srgbClr val="434343"/>
                </a:solidFill>
              </a:rPr>
              <a:t>confounding factors </a:t>
            </a:r>
            <a:r>
              <a:rPr lang="en">
                <a:solidFill>
                  <a:srgbClr val="434343"/>
                </a:solidFill>
              </a:rPr>
              <a:t> etc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Statistical tests and associated assumptions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Normal distribution, transformations, etc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Functions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56" name="Google Shape;256;p4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167657" cy="39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110825" y="4735400"/>
            <a:ext cx="649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https://swcarpentry.github.io/r-novice-inflammation/02-func-R/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667950" y="2923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600"/>
              <a:t>How are you feeling?</a:t>
            </a:r>
            <a:endParaRPr b="1"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en" sz="2000"/>
            </a:br>
            <a:r>
              <a:rPr lang="en" sz="2000"/>
              <a:t>Good. I’m starting to get the hang of this.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Meh. Could be better, but I’m getting there.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Terrible. I’m constantly frustrated.</a:t>
            </a:r>
            <a:br>
              <a:rPr lang="en" sz="2000"/>
            </a:br>
            <a:r>
              <a:rPr lang="en" sz="2000"/>
              <a:t>The world is a mess, but at least there’s bioinformatics.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Summary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65" name="Google Shape;265;p44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839199" cy="283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Individually,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Work through A3.bb Q9-10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74" name="Google Shape;27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 b="0" l="0" r="51721" t="52787"/>
          <a:stretch/>
        </p:blipFill>
        <p:spPr>
          <a:xfrm>
            <a:off x="6110203" y="625603"/>
            <a:ext cx="2485325" cy="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Dataframe operations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1" name="Google Shape;281;p4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50" y="992725"/>
            <a:ext cx="8204252" cy="36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idx="4294967295" type="title"/>
          </p:nvPr>
        </p:nvSpPr>
        <p:spPr>
          <a:xfrm>
            <a:off x="110825" y="86800"/>
            <a:ext cx="8910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Viewing df with str()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9" name="Google Shape;289;p4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8167655" cy="397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0" name="Google Shape;12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3C78D8"/>
                </a:solidFill>
              </a:rPr>
              <a:t>Reach out -- We’re here for you!</a:t>
            </a:r>
            <a:endParaRPr b="1">
              <a:solidFill>
                <a:srgbClr val="3C78D8"/>
              </a:solidFill>
            </a:endParaRPr>
          </a:p>
        </p:txBody>
      </p:sp>
      <p:cxnSp>
        <p:nvCxnSpPr>
          <p:cNvPr id="122" name="Google Shape;122;p2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7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24" name="Google Shape;124;p27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26" name="Google Shape;126;p27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8" name="Google Shape;128;p27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>
            <p:ph type="title"/>
          </p:nvPr>
        </p:nvSpPr>
        <p:spPr>
          <a:xfrm>
            <a:off x="547050" y="744025"/>
            <a:ext cx="78081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 u="sng"/>
              <a:t>Question 1</a:t>
            </a:r>
            <a:endParaRPr b="1" sz="18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string &lt;- TRUE ;what kind of object is ‘string’ ?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400"/>
              <a:t>character</a:t>
            </a:r>
            <a:br>
              <a:rPr lang="en" sz="1400"/>
            </a:br>
            <a:r>
              <a:rPr lang="en" sz="1400"/>
              <a:t>n</a:t>
            </a:r>
            <a:r>
              <a:rPr lang="en" sz="1400"/>
              <a:t>umeric</a:t>
            </a:r>
            <a:br>
              <a:rPr lang="en" sz="1400"/>
            </a:br>
            <a:r>
              <a:rPr lang="en" sz="1400"/>
              <a:t>logical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 u="sng"/>
              <a:t>Question 2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800"/>
              <a:t>To convert a data.frame of different data types to the same types...</a:t>
            </a:r>
            <a:br>
              <a:rPr lang="en" sz="1800"/>
            </a:br>
            <a:r>
              <a:rPr lang="en" sz="1400"/>
              <a:t>I can split it into multiple matrices</a:t>
            </a:r>
            <a:br>
              <a:rPr lang="en" sz="1400"/>
            </a:br>
            <a:r>
              <a:rPr lang="en" sz="1400"/>
              <a:t>I can utilize the as.factor() function and adjust my code accordingly</a:t>
            </a:r>
            <a:br>
              <a:rPr lang="en" sz="1400"/>
            </a:br>
            <a:r>
              <a:rPr lang="en" sz="1400"/>
              <a:t>Both options are valid</a:t>
            </a:r>
            <a:br>
              <a:rPr lang="en" sz="1400"/>
            </a:br>
            <a:r>
              <a:rPr lang="en" sz="1400"/>
              <a:t>Neither option is valid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b="1" lang="en" sz="1800"/>
            </a:br>
            <a:r>
              <a:rPr b="1" lang="en" sz="1800" u="sng"/>
              <a:t>Question 3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1800"/>
              <a:t>What is the R Kernel equivalent for Python %%bash?</a:t>
            </a:r>
            <a:br>
              <a:rPr lang="en" sz="1800"/>
            </a:br>
            <a:r>
              <a:rPr lang="en" sz="1400"/>
              <a:t>system( )</a:t>
            </a:r>
            <a:br>
              <a:rPr lang="en" sz="1400"/>
            </a:br>
            <a:r>
              <a:rPr lang="en" sz="1400"/>
              <a:t>b</a:t>
            </a:r>
            <a:r>
              <a:rPr lang="en" sz="1400"/>
              <a:t>ash( ) </a:t>
            </a:r>
            <a:br>
              <a:rPr lang="en" sz="1400"/>
            </a:br>
            <a:r>
              <a:rPr lang="en" sz="1400"/>
              <a:t>s</a:t>
            </a:r>
            <a:r>
              <a:rPr lang="en" sz="1400"/>
              <a:t>ystem{ }</a:t>
            </a:r>
            <a:br>
              <a:rPr lang="en" sz="1800"/>
            </a:br>
            <a:endParaRPr sz="1800"/>
          </a:p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What’s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9"/>
          <p:cNvSpPr txBox="1"/>
          <p:nvPr/>
        </p:nvSpPr>
        <p:spPr>
          <a:xfrm>
            <a:off x="110825" y="4663225"/>
            <a:ext cx="5891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https://data-flair.training/blogs/object-oriented-programming-in-r/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48" name="Google Shape;148;p29"/>
          <p:cNvSpPr txBox="1"/>
          <p:nvPr>
            <p:ph idx="4294967295" type="body"/>
          </p:nvPr>
        </p:nvSpPr>
        <p:spPr>
          <a:xfrm>
            <a:off x="218350" y="5346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R object can refer to a variable that is assigned a value/class (digit or letter) or equation</a:t>
            </a:r>
            <a:endParaRPr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</a:rPr>
              <a:t>Variable types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Numeric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String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Character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Logical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Some ‘thing’ that the program can work with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Data types, scalars, vectors, etc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, it literally can be anything. Basic data types could be a scalar or vector. 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‘Operate’ on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54" name="Google Shape;154;p30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‘Operate’ on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1" name="Google Shape;161;p3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4509523" cy="41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How to ‘Operate’ on an Object?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9" name="Google Shape;169;p3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500"/>
            <a:ext cx="4509523" cy="41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325" y="936975"/>
            <a:ext cx="4097838" cy="372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000000"/>
                </a:solidFill>
              </a:rPr>
              <a:t>Statistical Analyses (2+3 demo cnt’d)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78" name="Google Shape;178;p33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0" name="Google Shape;180;p33"/>
          <p:cNvGraphicFramePr/>
          <p:nvPr/>
        </p:nvGraphicFramePr>
        <p:xfrm>
          <a:off x="31965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{95FA3220-45D1-4EA6-914F-B2860C866847}</a:tableStyleId>
              </a:tblPr>
              <a:tblGrid>
                <a:gridCol w="1360575"/>
                <a:gridCol w="3395275"/>
              </a:tblGrid>
              <a:tr h="3714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Arithmetic operators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addition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subtraction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multiplication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division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 or ^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exponentiation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%%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modulus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%/%</a:t>
                      </a:r>
                      <a:endParaRPr b="1" sz="1800">
                        <a:solidFill>
                          <a:srgbClr val="4472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integer division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